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1" r:id="rId2"/>
    <p:sldId id="257" r:id="rId3"/>
    <p:sldId id="262" r:id="rId4"/>
    <p:sldId id="264" r:id="rId5"/>
    <p:sldId id="265" r:id="rId6"/>
    <p:sldId id="269" r:id="rId7"/>
    <p:sldId id="271" r:id="rId8"/>
    <p:sldId id="270" r:id="rId9"/>
    <p:sldId id="263" r:id="rId10"/>
    <p:sldId id="268" r:id="rId11"/>
    <p:sldId id="267" r:id="rId12"/>
    <p:sldId id="259" r:id="rId13"/>
  </p:sldIdLst>
  <p:sldSz cx="9144000" cy="6858000" type="screen4x3"/>
  <p:notesSz cx="6858000" cy="9144000"/>
  <p:defaultText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5" autoAdjust="0"/>
    <p:restoredTop sz="83875" autoAdjust="0"/>
  </p:normalViewPr>
  <p:slideViewPr>
    <p:cSldViewPr>
      <p:cViewPr varScale="1">
        <p:scale>
          <a:sx n="96" d="100"/>
          <a:sy n="96" d="100"/>
        </p:scale>
        <p:origin x="190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8B0190-AB26-45BA-9728-4B31236091C6}" type="datetimeFigureOut">
              <a:rPr lang="lv-LV" smtClean="0"/>
              <a:t>23.05.2017</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279CF9-1BEB-4BD2-BFB6-79C9D6052C24}" type="slidenum">
              <a:rPr lang="lv-LV" smtClean="0"/>
              <a:t>‹#›</a:t>
            </a:fld>
            <a:endParaRPr lang="lv-LV"/>
          </a:p>
        </p:txBody>
      </p:sp>
    </p:spTree>
    <p:extLst>
      <p:ext uri="{BB962C8B-B14F-4D97-AF65-F5344CB8AC3E}">
        <p14:creationId xmlns:p14="http://schemas.microsoft.com/office/powerpoint/2010/main" val="4175990985"/>
      </p:ext>
    </p:extLst>
  </p:cSld>
  <p:clrMap bg1="lt1" tx1="dk1" bg2="lt2" tx2="dk2" accent1="accent1" accent2="accent2" accent3="accent3" accent4="accent4" accent5="accent5" accent6="accent6" hlink="hlink" folHlink="folHlink"/>
  <p:notesStyle>
    <a:lvl1pPr marL="0" algn="l" defTabSz="939575" rtl="0" eaLnBrk="1" latinLnBrk="0" hangingPunct="1">
      <a:defRPr sz="1200" kern="1200">
        <a:solidFill>
          <a:schemeClr val="tx1"/>
        </a:solidFill>
        <a:latin typeface="+mn-lt"/>
        <a:ea typeface="+mn-ea"/>
        <a:cs typeface="+mn-cs"/>
      </a:defRPr>
    </a:lvl1pPr>
    <a:lvl2pPr marL="469788" algn="l" defTabSz="939575" rtl="0" eaLnBrk="1" latinLnBrk="0" hangingPunct="1">
      <a:defRPr sz="1200" kern="1200">
        <a:solidFill>
          <a:schemeClr val="tx1"/>
        </a:solidFill>
        <a:latin typeface="+mn-lt"/>
        <a:ea typeface="+mn-ea"/>
        <a:cs typeface="+mn-cs"/>
      </a:defRPr>
    </a:lvl2pPr>
    <a:lvl3pPr marL="939575" algn="l" defTabSz="939575" rtl="0" eaLnBrk="1" latinLnBrk="0" hangingPunct="1">
      <a:defRPr sz="1200" kern="1200">
        <a:solidFill>
          <a:schemeClr val="tx1"/>
        </a:solidFill>
        <a:latin typeface="+mn-lt"/>
        <a:ea typeface="+mn-ea"/>
        <a:cs typeface="+mn-cs"/>
      </a:defRPr>
    </a:lvl3pPr>
    <a:lvl4pPr marL="1409365" algn="l" defTabSz="939575" rtl="0" eaLnBrk="1" latinLnBrk="0" hangingPunct="1">
      <a:defRPr sz="1200" kern="1200">
        <a:solidFill>
          <a:schemeClr val="tx1"/>
        </a:solidFill>
        <a:latin typeface="+mn-lt"/>
        <a:ea typeface="+mn-ea"/>
        <a:cs typeface="+mn-cs"/>
      </a:defRPr>
    </a:lvl4pPr>
    <a:lvl5pPr marL="1879152" algn="l" defTabSz="939575" rtl="0" eaLnBrk="1" latinLnBrk="0" hangingPunct="1">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en-US" noProof="0" dirty="0"/>
              <a:t>Short notice about our institution</a:t>
            </a:r>
          </a:p>
        </p:txBody>
      </p:sp>
      <p:sp>
        <p:nvSpPr>
          <p:cNvPr id="4" name="Slaida numura vietturis 3"/>
          <p:cNvSpPr>
            <a:spLocks noGrp="1"/>
          </p:cNvSpPr>
          <p:nvPr>
            <p:ph type="sldNum" sz="quarter" idx="10"/>
          </p:nvPr>
        </p:nvSpPr>
        <p:spPr/>
        <p:txBody>
          <a:bodyPr/>
          <a:lstStyle/>
          <a:p>
            <a:fld id="{1B279CF9-1BEB-4BD2-BFB6-79C9D6052C24}" type="slidenum">
              <a:rPr lang="lv-LV" smtClean="0"/>
              <a:t>2</a:t>
            </a:fld>
            <a:endParaRPr lang="lv-LV"/>
          </a:p>
        </p:txBody>
      </p:sp>
    </p:spTree>
    <p:extLst>
      <p:ext uri="{BB962C8B-B14F-4D97-AF65-F5344CB8AC3E}">
        <p14:creationId xmlns:p14="http://schemas.microsoft.com/office/powerpoint/2010/main" val="1966628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en-US" noProof="0" dirty="0"/>
              <a:t>Implementation</a:t>
            </a:r>
            <a:r>
              <a:rPr lang="en-US" baseline="0" noProof="0" dirty="0"/>
              <a:t> </a:t>
            </a:r>
            <a:r>
              <a:rPr lang="en-US" noProof="0" dirty="0"/>
              <a:t>of ECLI in Latvia is still in the process - the project will end only in September this year.</a:t>
            </a:r>
          </a:p>
          <a:p>
            <a:r>
              <a:rPr lang="en-US" noProof="0" dirty="0"/>
              <a:t>Project is divided into 4 </a:t>
            </a:r>
            <a:r>
              <a:rPr lang="en-US" noProof="0" dirty="0" err="1"/>
              <a:t>Workstreams</a:t>
            </a:r>
            <a:r>
              <a:rPr lang="en-US" noProof="0" dirty="0"/>
              <a:t> (</a:t>
            </a:r>
            <a:r>
              <a:rPr lang="en-US" noProof="0" dirty="0" err="1"/>
              <a:t>Workstream</a:t>
            </a:r>
            <a:r>
              <a:rPr lang="en-US" noProof="0" dirty="0"/>
              <a:t> 0 – Management and Coordination; </a:t>
            </a:r>
            <a:r>
              <a:rPr lang="en-US" noProof="0" dirty="0" err="1"/>
              <a:t>Workstream</a:t>
            </a:r>
            <a:r>
              <a:rPr lang="en-US" noProof="0" dirty="0"/>
              <a:t> 1 – Analysis of existing situation and development of software; </a:t>
            </a:r>
            <a:r>
              <a:rPr lang="en-US" noProof="0" dirty="0" err="1"/>
              <a:t>Workstream</a:t>
            </a:r>
            <a:r>
              <a:rPr lang="en-US" noProof="0" dirty="0"/>
              <a:t> 2 – Assessment of foreign experience; </a:t>
            </a:r>
            <a:r>
              <a:rPr lang="en-US" noProof="0" dirty="0" err="1"/>
              <a:t>Workstream</a:t>
            </a:r>
            <a:r>
              <a:rPr lang="en-US" noProof="0" dirty="0"/>
              <a:t> 3 – ECLI development). </a:t>
            </a:r>
          </a:p>
        </p:txBody>
      </p:sp>
      <p:sp>
        <p:nvSpPr>
          <p:cNvPr id="4" name="Slaida numura vietturis 3"/>
          <p:cNvSpPr>
            <a:spLocks noGrp="1"/>
          </p:cNvSpPr>
          <p:nvPr>
            <p:ph type="sldNum" sz="quarter" idx="10"/>
          </p:nvPr>
        </p:nvSpPr>
        <p:spPr/>
        <p:txBody>
          <a:bodyPr/>
          <a:lstStyle/>
          <a:p>
            <a:fld id="{1B279CF9-1BEB-4BD2-BFB6-79C9D6052C24}" type="slidenum">
              <a:rPr lang="lv-LV" smtClean="0"/>
              <a:t>3</a:t>
            </a:fld>
            <a:endParaRPr lang="lv-LV"/>
          </a:p>
        </p:txBody>
      </p:sp>
    </p:spTree>
    <p:extLst>
      <p:ext uri="{BB962C8B-B14F-4D97-AF65-F5344CB8AC3E}">
        <p14:creationId xmlns:p14="http://schemas.microsoft.com/office/powerpoint/2010/main" val="4177949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1B279CF9-1BEB-4BD2-BFB6-79C9D6052C24}" type="slidenum">
              <a:rPr lang="lv-LV" smtClean="0"/>
              <a:t>4</a:t>
            </a:fld>
            <a:endParaRPr lang="lv-LV"/>
          </a:p>
        </p:txBody>
      </p:sp>
    </p:spTree>
    <p:extLst>
      <p:ext uri="{BB962C8B-B14F-4D97-AF65-F5344CB8AC3E}">
        <p14:creationId xmlns:p14="http://schemas.microsoft.com/office/powerpoint/2010/main" val="2454549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en-US" dirty="0"/>
              <a:t>Project has 3 Associated Partners: The National Courts Administration (Lithuania), Ministry of Justice (Italy), Documentary Centre for the Judiciary (Spain).</a:t>
            </a:r>
          </a:p>
          <a:p>
            <a:endParaRPr lang="en-US" dirty="0"/>
          </a:p>
        </p:txBody>
      </p:sp>
      <p:sp>
        <p:nvSpPr>
          <p:cNvPr id="4" name="Slaida numura vietturis 3"/>
          <p:cNvSpPr>
            <a:spLocks noGrp="1"/>
          </p:cNvSpPr>
          <p:nvPr>
            <p:ph type="sldNum" sz="quarter" idx="10"/>
          </p:nvPr>
        </p:nvSpPr>
        <p:spPr/>
        <p:txBody>
          <a:bodyPr/>
          <a:lstStyle/>
          <a:p>
            <a:fld id="{1B279CF9-1BEB-4BD2-BFB6-79C9D6052C24}" type="slidenum">
              <a:rPr lang="lv-LV" smtClean="0"/>
              <a:t>10</a:t>
            </a:fld>
            <a:endParaRPr lang="lv-LV"/>
          </a:p>
        </p:txBody>
      </p:sp>
    </p:spTree>
    <p:extLst>
      <p:ext uri="{BB962C8B-B14F-4D97-AF65-F5344CB8AC3E}">
        <p14:creationId xmlns:p14="http://schemas.microsoft.com/office/powerpoint/2010/main" val="3913041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43"/>
            <a:ext cx="7772400" cy="1470023"/>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69788" indent="0" algn="ctr">
              <a:buNone/>
              <a:defRPr>
                <a:solidFill>
                  <a:schemeClr val="tx1">
                    <a:tint val="75000"/>
                  </a:schemeClr>
                </a:solidFill>
              </a:defRPr>
            </a:lvl2pPr>
            <a:lvl3pPr marL="939575" indent="0" algn="ctr">
              <a:buNone/>
              <a:defRPr>
                <a:solidFill>
                  <a:schemeClr val="tx1">
                    <a:tint val="75000"/>
                  </a:schemeClr>
                </a:solidFill>
              </a:defRPr>
            </a:lvl3pPr>
            <a:lvl4pPr marL="1409365" indent="0" algn="ctr">
              <a:buNone/>
              <a:defRPr>
                <a:solidFill>
                  <a:schemeClr val="tx1">
                    <a:tint val="75000"/>
                  </a:schemeClr>
                </a:solidFill>
              </a:defRPr>
            </a:lvl4pPr>
            <a:lvl5pPr marL="1879152" indent="0" algn="ctr">
              <a:buNone/>
              <a:defRPr>
                <a:solidFill>
                  <a:schemeClr val="tx1">
                    <a:tint val="75000"/>
                  </a:schemeClr>
                </a:solidFill>
              </a:defRPr>
            </a:lvl5pPr>
            <a:lvl6pPr marL="2348940" indent="0" algn="ctr">
              <a:buNone/>
              <a:defRPr>
                <a:solidFill>
                  <a:schemeClr val="tx1">
                    <a:tint val="75000"/>
                  </a:schemeClr>
                </a:solidFill>
              </a:defRPr>
            </a:lvl6pPr>
            <a:lvl7pPr marL="2818729" indent="0" algn="ctr">
              <a:buNone/>
              <a:defRPr>
                <a:solidFill>
                  <a:schemeClr val="tx1">
                    <a:tint val="75000"/>
                  </a:schemeClr>
                </a:solidFill>
              </a:defRPr>
            </a:lvl7pPr>
            <a:lvl8pPr marL="3288515" indent="0" algn="ctr">
              <a:buNone/>
              <a:defRPr>
                <a:solidFill>
                  <a:schemeClr val="tx1">
                    <a:tint val="75000"/>
                  </a:schemeClr>
                </a:solidFill>
              </a:defRPr>
            </a:lvl8pPr>
            <a:lvl9pPr marL="37583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57"/>
            <a:ext cx="2057400" cy="585152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57"/>
            <a:ext cx="6019800" cy="58515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0" y="4406905"/>
            <a:ext cx="7772400" cy="1362075"/>
          </a:xfrm>
        </p:spPr>
        <p:txBody>
          <a:bodyPr anchor="t"/>
          <a:lstStyle>
            <a:lvl1pPr algn="l">
              <a:defRPr sz="4100" b="1" cap="all"/>
            </a:lvl1pPr>
          </a:lstStyle>
          <a:p>
            <a:r>
              <a:rPr lang="en-US"/>
              <a:t>Click to edit Master title style</a:t>
            </a:r>
          </a:p>
        </p:txBody>
      </p:sp>
      <p:sp>
        <p:nvSpPr>
          <p:cNvPr id="3" name="Text Placeholder 2"/>
          <p:cNvSpPr>
            <a:spLocks noGrp="1"/>
          </p:cNvSpPr>
          <p:nvPr>
            <p:ph type="body" idx="1"/>
          </p:nvPr>
        </p:nvSpPr>
        <p:spPr>
          <a:xfrm>
            <a:off x="722310" y="2906727"/>
            <a:ext cx="7772400" cy="1500188"/>
          </a:xfrm>
        </p:spPr>
        <p:txBody>
          <a:bodyPr anchor="b"/>
          <a:lstStyle>
            <a:lvl1pPr marL="0" indent="0">
              <a:buNone/>
              <a:defRPr sz="1900">
                <a:solidFill>
                  <a:schemeClr val="tx1">
                    <a:tint val="75000"/>
                  </a:schemeClr>
                </a:solidFill>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8"/>
            <a:ext cx="4038600" cy="4525965"/>
          </a:xfrm>
        </p:spPr>
        <p:txBody>
          <a:bodyPr/>
          <a:lstStyle>
            <a:lvl1pPr>
              <a:defRPr sz="2900"/>
            </a:lvl1pPr>
            <a:lvl2pPr>
              <a:defRPr sz="25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5" y="1535116"/>
            <a:ext cx="404019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5" y="2174880"/>
            <a:ext cx="404019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0" y="1535116"/>
            <a:ext cx="4041780" cy="639765"/>
          </a:xfrm>
        </p:spPr>
        <p:txBody>
          <a:bodyPr anchor="b"/>
          <a:lstStyle>
            <a:lvl1pPr marL="0" indent="0">
              <a:buNone/>
              <a:defRPr sz="2500" b="1"/>
            </a:lvl1pPr>
            <a:lvl2pPr marL="469788" indent="0">
              <a:buNone/>
              <a:defRPr sz="1900" b="1"/>
            </a:lvl2pPr>
            <a:lvl3pPr marL="939575" indent="0">
              <a:buNone/>
              <a:defRPr sz="1700" b="1"/>
            </a:lvl3pPr>
            <a:lvl4pPr marL="1409365" indent="0">
              <a:buNone/>
              <a:defRPr sz="1600" b="1"/>
            </a:lvl4pPr>
            <a:lvl5pPr marL="1879152" indent="0">
              <a:buNone/>
              <a:defRPr sz="1600" b="1"/>
            </a:lvl5pPr>
            <a:lvl6pPr marL="2348940" indent="0">
              <a:buNone/>
              <a:defRPr sz="1600" b="1"/>
            </a:lvl6pPr>
            <a:lvl7pPr marL="2818729" indent="0">
              <a:buNone/>
              <a:defRPr sz="1600" b="1"/>
            </a:lvl7pPr>
            <a:lvl8pPr marL="3288515" indent="0">
              <a:buNone/>
              <a:defRPr sz="1600" b="1"/>
            </a:lvl8pPr>
            <a:lvl9pPr marL="375830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0" y="2174880"/>
            <a:ext cx="4041780" cy="3951285"/>
          </a:xfrm>
        </p:spPr>
        <p:txBody>
          <a:bodyPr/>
          <a:lstStyle>
            <a:lvl1pPr>
              <a:defRPr sz="2500"/>
            </a:lvl1pPr>
            <a:lvl2pPr>
              <a:defRPr sz="19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5" y="273053"/>
            <a:ext cx="3008310" cy="1162051"/>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3575055" y="273068"/>
            <a:ext cx="5111750" cy="5853113"/>
          </a:xfrm>
        </p:spPr>
        <p:txBody>
          <a:bodyPr/>
          <a:lstStyle>
            <a:lvl1pPr>
              <a:defRPr sz="3300"/>
            </a:lvl1pPr>
            <a:lvl2pPr>
              <a:defRPr sz="2900"/>
            </a:lvl2pPr>
            <a:lvl3pPr>
              <a:defRPr sz="25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15" y="1435110"/>
            <a:ext cx="3008310" cy="46910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90" y="4800605"/>
            <a:ext cx="5486400" cy="566739"/>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1792290" y="612773"/>
            <a:ext cx="5486400" cy="4114800"/>
          </a:xfrm>
        </p:spPr>
        <p:txBody>
          <a:bodyPr/>
          <a:lstStyle>
            <a:lvl1pPr marL="0" indent="0">
              <a:buNone/>
              <a:defRPr sz="3300"/>
            </a:lvl1pPr>
            <a:lvl2pPr marL="469788" indent="0">
              <a:buNone/>
              <a:defRPr sz="2900"/>
            </a:lvl2pPr>
            <a:lvl3pPr marL="939575" indent="0">
              <a:buNone/>
              <a:defRPr sz="2500"/>
            </a:lvl3pPr>
            <a:lvl4pPr marL="1409365" indent="0">
              <a:buNone/>
              <a:defRPr sz="1900"/>
            </a:lvl4pPr>
            <a:lvl5pPr marL="1879152" indent="0">
              <a:buNone/>
              <a:defRPr sz="1900"/>
            </a:lvl5pPr>
            <a:lvl6pPr marL="2348940" indent="0">
              <a:buNone/>
              <a:defRPr sz="1900"/>
            </a:lvl6pPr>
            <a:lvl7pPr marL="2818729" indent="0">
              <a:buNone/>
              <a:defRPr sz="1900"/>
            </a:lvl7pPr>
            <a:lvl8pPr marL="3288515" indent="0">
              <a:buNone/>
              <a:defRPr sz="1900"/>
            </a:lvl8pPr>
            <a:lvl9pPr marL="3758305" indent="0">
              <a:buNone/>
              <a:defRPr sz="1900"/>
            </a:lvl9pPr>
          </a:lstStyle>
          <a:p>
            <a:endParaRPr lang="en-US"/>
          </a:p>
        </p:txBody>
      </p:sp>
      <p:sp>
        <p:nvSpPr>
          <p:cNvPr id="4" name="Text Placeholder 3"/>
          <p:cNvSpPr>
            <a:spLocks noGrp="1"/>
          </p:cNvSpPr>
          <p:nvPr>
            <p:ph type="body" sz="half" idx="2"/>
          </p:nvPr>
        </p:nvSpPr>
        <p:spPr>
          <a:xfrm>
            <a:off x="1792290" y="5367353"/>
            <a:ext cx="5486400" cy="804863"/>
          </a:xfrm>
        </p:spPr>
        <p:txBody>
          <a:bodyPr/>
          <a:lstStyle>
            <a:lvl1pPr marL="0" indent="0">
              <a:buNone/>
              <a:defRPr sz="1400"/>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43"/>
            <a:ext cx="8229600" cy="1143000"/>
          </a:xfrm>
          <a:prstGeom prst="rect">
            <a:avLst/>
          </a:prstGeom>
        </p:spPr>
        <p:txBody>
          <a:bodyPr vert="horz" lIns="93957" tIns="46979" rIns="93957" bIns="46979" rtlCol="0" anchor="ctr">
            <a:normAutofit/>
          </a:bodyPr>
          <a:lstStyle/>
          <a:p>
            <a:r>
              <a:rPr lang="en-US"/>
              <a:t>Click to edit Master title style</a:t>
            </a:r>
          </a:p>
        </p:txBody>
      </p:sp>
      <p:sp>
        <p:nvSpPr>
          <p:cNvPr id="3" name="Text Placeholder 2"/>
          <p:cNvSpPr>
            <a:spLocks noGrp="1"/>
          </p:cNvSpPr>
          <p:nvPr>
            <p:ph type="body" idx="1"/>
          </p:nvPr>
        </p:nvSpPr>
        <p:spPr>
          <a:xfrm>
            <a:off x="457200" y="1600208"/>
            <a:ext cx="8229600" cy="4525965"/>
          </a:xfrm>
          <a:prstGeom prst="rect">
            <a:avLst/>
          </a:prstGeom>
        </p:spPr>
        <p:txBody>
          <a:bodyPr vert="horz" lIns="93957" tIns="46979" rIns="93957" bIns="469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9"/>
            <a:ext cx="2133600" cy="365123"/>
          </a:xfrm>
          <a:prstGeom prst="rect">
            <a:avLst/>
          </a:prstGeom>
        </p:spPr>
        <p:txBody>
          <a:bodyPr vert="horz" lIns="93957" tIns="46979" rIns="93957" bIns="46979" rtlCol="0" anchor="ctr"/>
          <a:lstStyle>
            <a:lvl1pPr algn="l">
              <a:defRPr sz="1200">
                <a:solidFill>
                  <a:schemeClr val="tx1">
                    <a:tint val="75000"/>
                  </a:schemeClr>
                </a:solidFill>
              </a:defRPr>
            </a:lvl1pPr>
          </a:lstStyle>
          <a:p>
            <a:fld id="{1D8BD707-D9CF-40AE-B4C6-C98DA3205C09}" type="datetimeFigureOut">
              <a:rPr lang="en-US" smtClean="0"/>
              <a:pPr/>
              <a:t>5/23/2017</a:t>
            </a:fld>
            <a:endParaRPr lang="en-US"/>
          </a:p>
        </p:txBody>
      </p:sp>
      <p:sp>
        <p:nvSpPr>
          <p:cNvPr id="5" name="Footer Placeholder 4"/>
          <p:cNvSpPr>
            <a:spLocks noGrp="1"/>
          </p:cNvSpPr>
          <p:nvPr>
            <p:ph type="ftr" sz="quarter" idx="3"/>
          </p:nvPr>
        </p:nvSpPr>
        <p:spPr>
          <a:xfrm>
            <a:off x="3124200" y="6356369"/>
            <a:ext cx="2895600" cy="365123"/>
          </a:xfrm>
          <a:prstGeom prst="rect">
            <a:avLst/>
          </a:prstGeom>
        </p:spPr>
        <p:txBody>
          <a:bodyPr vert="horz" lIns="93957" tIns="46979" rIns="93957" bIns="4697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69"/>
            <a:ext cx="2133600" cy="365123"/>
          </a:xfrm>
          <a:prstGeom prst="rect">
            <a:avLst/>
          </a:prstGeom>
        </p:spPr>
        <p:txBody>
          <a:bodyPr vert="horz" lIns="93957" tIns="46979" rIns="93957" bIns="46979"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9575" rtl="0" eaLnBrk="1" latinLnBrk="0" hangingPunct="1">
        <a:spcBef>
          <a:spcPct val="0"/>
        </a:spcBef>
        <a:buNone/>
        <a:defRPr sz="4500" kern="1200">
          <a:solidFill>
            <a:schemeClr val="tx1"/>
          </a:solidFill>
          <a:latin typeface="+mj-lt"/>
          <a:ea typeface="+mj-ea"/>
          <a:cs typeface="+mj-cs"/>
        </a:defRPr>
      </a:lvl1pPr>
    </p:titleStyle>
    <p:bodyStyle>
      <a:lvl1pPr marL="352341" indent="-352341" algn="l" defTabSz="939575"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63404" indent="-293618" algn="l" defTabSz="939575"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74468" indent="-234893" algn="l" defTabSz="939575"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44259"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4pPr>
      <a:lvl5pPr marL="211404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ace.Ezeriete@ta.gov.lv"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Dace.Ezeriete@ta.gov.lv"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
            <a:ext cx="3777632" cy="4166169"/>
          </a:xfrm>
          <a:prstGeom prst="rect">
            <a:avLst/>
          </a:prstGeom>
        </p:spPr>
      </p:pic>
      <p:sp>
        <p:nvSpPr>
          <p:cNvPr id="3" name="Subtitle 2"/>
          <p:cNvSpPr>
            <a:spLocks noGrp="1"/>
          </p:cNvSpPr>
          <p:nvPr>
            <p:ph type="subTitle" idx="1"/>
          </p:nvPr>
        </p:nvSpPr>
        <p:spPr>
          <a:xfrm>
            <a:off x="1371600" y="5105400"/>
            <a:ext cx="6400800" cy="838200"/>
          </a:xfrm>
        </p:spPr>
        <p:txBody>
          <a:bodyPr>
            <a:noAutofit/>
          </a:bodyPr>
          <a:lstStyle/>
          <a:p>
            <a:r>
              <a:rPr lang="en-US" sz="1400" dirty="0">
                <a:solidFill>
                  <a:schemeClr val="tx1"/>
                </a:solidFill>
                <a:latin typeface="Times New Roman" panose="02020603050405020304" pitchFamily="18" charset="0"/>
                <a:cs typeface="Times New Roman" panose="02020603050405020304" pitchFamily="18" charset="0"/>
              </a:rPr>
              <a:t>Dace Ezeriete</a:t>
            </a:r>
          </a:p>
          <a:p>
            <a:r>
              <a:rPr lang="en-US" sz="1400" dirty="0">
                <a:solidFill>
                  <a:schemeClr val="tx1"/>
                </a:solidFill>
                <a:latin typeface="Times New Roman" panose="02020603050405020304" pitchFamily="18" charset="0"/>
                <a:cs typeface="Times New Roman" panose="02020603050405020304" pitchFamily="18" charset="0"/>
              </a:rPr>
              <a:t>Project Manager of Project Management and International Cooperation Division</a:t>
            </a:r>
          </a:p>
          <a:p>
            <a:r>
              <a:rPr lang="en-US" sz="1400" dirty="0">
                <a:solidFill>
                  <a:schemeClr val="tx1"/>
                </a:solidFill>
                <a:latin typeface="Times New Roman" panose="02020603050405020304" pitchFamily="18" charset="0"/>
                <a:cs typeface="Times New Roman" panose="02020603050405020304" pitchFamily="18" charset="0"/>
                <a:hlinkClick r:id="rId3"/>
              </a:rPr>
              <a:t>Dace.Ezeriete@ta.gov.lv</a:t>
            </a:r>
            <a:r>
              <a:rPr lang="en-US" sz="1400" dirty="0">
                <a:solidFill>
                  <a:schemeClr val="tx1"/>
                </a:solidFill>
                <a:latin typeface="Times New Roman" panose="02020603050405020304" pitchFamily="18" charset="0"/>
                <a:cs typeface="Times New Roman" panose="02020603050405020304" pitchFamily="18" charset="0"/>
              </a:rPr>
              <a:t> </a:t>
            </a:r>
          </a:p>
        </p:txBody>
      </p:sp>
      <p:sp>
        <p:nvSpPr>
          <p:cNvPr id="6" name="Subtitle 2"/>
          <p:cNvSpPr txBox="1">
            <a:spLocks/>
          </p:cNvSpPr>
          <p:nvPr/>
        </p:nvSpPr>
        <p:spPr>
          <a:xfrm>
            <a:off x="1371600" y="6096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400" dirty="0">
                <a:solidFill>
                  <a:schemeClr val="tx1"/>
                </a:solidFill>
                <a:latin typeface="Times New Roman" panose="02020603050405020304" pitchFamily="18" charset="0"/>
                <a:cs typeface="Times New Roman" panose="02020603050405020304" pitchFamily="18" charset="0"/>
              </a:rPr>
              <a:t>8.-9.06.2017, Athens, </a:t>
            </a:r>
          </a:p>
          <a:p>
            <a:r>
              <a:rPr lang="en-US" sz="1100" dirty="0">
                <a:solidFill>
                  <a:schemeClr val="tx1"/>
                </a:solidFill>
                <a:latin typeface="Times New Roman" panose="02020603050405020304" pitchFamily="18" charset="0"/>
                <a:cs typeface="Times New Roman" panose="02020603050405020304" pitchFamily="18" charset="0"/>
              </a:rPr>
              <a:t>BO-ECLI conference </a:t>
            </a:r>
            <a:r>
              <a:rPr lang="lv-LV" sz="1100" dirty="0">
                <a:solidFill>
                  <a:schemeClr val="tx1"/>
                </a:solidFill>
                <a:latin typeface="Times New Roman" panose="02020603050405020304" pitchFamily="18" charset="0"/>
                <a:cs typeface="Times New Roman" panose="02020603050405020304" pitchFamily="18" charset="0"/>
              </a:rPr>
              <a:t>«</a:t>
            </a:r>
            <a:r>
              <a:rPr lang="en-US" sz="1100" dirty="0">
                <a:solidFill>
                  <a:schemeClr val="tx1"/>
                </a:solidFill>
                <a:latin typeface="Times New Roman" panose="02020603050405020304" pitchFamily="18" charset="0"/>
                <a:cs typeface="Times New Roman" panose="02020603050405020304" pitchFamily="18" charset="0"/>
              </a:rPr>
              <a:t>ECLI and beyond – improving online access to court decisions»</a:t>
            </a: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sp>
        <p:nvSpPr>
          <p:cNvPr id="2" name="Title 1"/>
          <p:cNvSpPr>
            <a:spLocks noGrp="1"/>
          </p:cNvSpPr>
          <p:nvPr>
            <p:ph type="ctrTitle"/>
          </p:nvPr>
        </p:nvSpPr>
        <p:spPr>
          <a:xfrm>
            <a:off x="685800" y="3657600"/>
            <a:ext cx="7772400" cy="838200"/>
          </a:xfrm>
        </p:spPr>
        <p:txBody>
          <a:bodyPr>
            <a:normAutofit/>
          </a:bodyPr>
          <a:lstStyle/>
          <a:p>
            <a:r>
              <a:rPr lang="en-US" sz="3200" b="1" dirty="0">
                <a:latin typeface="Times New Roman" panose="02020603050405020304" pitchFamily="18" charset="0"/>
                <a:cs typeface="Times New Roman" panose="02020603050405020304" pitchFamily="18" charset="0"/>
              </a:rPr>
              <a:t>Implementation of ECLI in Latvia</a:t>
            </a:r>
          </a:p>
        </p:txBody>
      </p:sp>
    </p:spTree>
    <p:extLst>
      <p:ext uri="{BB962C8B-B14F-4D97-AF65-F5344CB8AC3E}">
        <p14:creationId xmlns:p14="http://schemas.microsoft.com/office/powerpoint/2010/main" val="390941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fontScale="85000" lnSpcReduction="10000"/>
          </a:bodyPr>
          <a:lstStyle/>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Agreement with all involved parties on order number creation principles - on the one hand are calls for complexity, on the other hand are requests for simplicity</a:t>
            </a:r>
          </a:p>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Changes were needed in adapting the court name abbreviation classificatory to the ECLI format requirements. The existing classificatory consisted only of numbers, while the ECLI format requires at least one letter</a:t>
            </a:r>
          </a:p>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When creating a decision that references other decisions with ECLI, the existence of the decisions are validated against the decisions available in the ECLI search engine. If the validation is successful, a hyperlink is added to the ECLI code leading to the specific decision.</a:t>
            </a:r>
          </a:p>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Hopefully integrating of the Court information system with and ECLI search engine will not cause significant issues</a:t>
            </a:r>
          </a:p>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In the framework of the project experience of other countries was viewed, for instance, our delegation visited </a:t>
            </a:r>
            <a:r>
              <a:rPr lang="en-US" sz="2000" dirty="0" err="1">
                <a:solidFill>
                  <a:schemeClr val="tx1"/>
                </a:solidFill>
                <a:latin typeface="Times New Roman" pitchFamily="18" charset="0"/>
                <a:cs typeface="Times New Roman" pitchFamily="18" charset="0"/>
              </a:rPr>
              <a:t>MoJ</a:t>
            </a:r>
            <a:r>
              <a:rPr lang="en-US" sz="2000" dirty="0">
                <a:solidFill>
                  <a:schemeClr val="tx1"/>
                </a:solidFill>
                <a:latin typeface="Times New Roman" pitchFamily="18" charset="0"/>
                <a:cs typeface="Times New Roman" pitchFamily="18" charset="0"/>
              </a:rPr>
              <a:t> of Italia and this experience was very useful</a:t>
            </a:r>
          </a:p>
          <a:p>
            <a:pPr algn="just">
              <a:lnSpc>
                <a:spcPct val="90000"/>
              </a:lnSpc>
              <a:spcBef>
                <a:spcPts val="600"/>
              </a:spcBef>
            </a:pPr>
            <a:br>
              <a:rPr lang="en-US" sz="2000" dirty="0">
                <a:solidFill>
                  <a:schemeClr val="tx1"/>
                </a:solidFill>
                <a:latin typeface="Times New Roman" pitchFamily="18" charset="0"/>
                <a:cs typeface="Times New Roman" pitchFamily="18" charset="0"/>
              </a:rPr>
            </a:br>
            <a:endParaRPr lang="en-US"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en-US" sz="1000" dirty="0">
                <a:solidFill>
                  <a:schemeClr val="tx1"/>
                </a:solidFill>
                <a:latin typeface="Times New Roman" panose="02020603050405020304" pitchFamily="18" charset="0"/>
                <a:cs typeface="Times New Roman" panose="02020603050405020304" pitchFamily="18" charset="0"/>
              </a:rPr>
              <a:t>Implementation of ECLI in Latvia</a:t>
            </a:r>
            <a:r>
              <a:rPr lang="lv-LV" sz="1000" dirty="0">
                <a:solidFill>
                  <a:schemeClr val="tx1"/>
                </a:solidFill>
                <a:latin typeface="Times New Roman" panose="02020603050405020304" pitchFamily="18" charset="0"/>
                <a:cs typeface="Times New Roman" panose="02020603050405020304" pitchFamily="18" charset="0"/>
              </a:rPr>
              <a:t>|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10</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en-US" sz="2400" b="1" dirty="0">
                <a:latin typeface="Times New Roman" pitchFamily="18" charset="0"/>
                <a:cs typeface="Times New Roman" pitchFamily="18" charset="0"/>
              </a:rPr>
              <a:t>Did we encounter specific challenges?</a:t>
            </a: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8.-9.06.2017, </a:t>
            </a:r>
            <a:r>
              <a:rPr lang="en-US" sz="1000" dirty="0">
                <a:solidFill>
                  <a:schemeClr val="tx1"/>
                </a:solidFill>
                <a:latin typeface="Times New Roman" panose="02020603050405020304" pitchFamily="18" charset="0"/>
                <a:cs typeface="Times New Roman" panose="02020603050405020304" pitchFamily="18" charset="0"/>
              </a:rPr>
              <a:t>Athens</a:t>
            </a:r>
          </a:p>
        </p:txBody>
      </p:sp>
    </p:spTree>
    <p:extLst>
      <p:ext uri="{BB962C8B-B14F-4D97-AF65-F5344CB8AC3E}">
        <p14:creationId xmlns:p14="http://schemas.microsoft.com/office/powerpoint/2010/main" val="835935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a:bodyPr>
          <a:lstStyle/>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The Project experts team had several meetings and negations with judges, who voiced their opinions and gave suggestions on how to improve the ECLI order number structure, so that decisions could be easily found by ECLI</a:t>
            </a:r>
          </a:p>
          <a:p>
            <a:pPr marL="609600" indent="-609600" algn="l">
              <a:lnSpc>
                <a:spcPct val="90000"/>
              </a:lnSpc>
              <a:spcBef>
                <a:spcPts val="600"/>
              </a:spcBef>
              <a:buFont typeface="Wingdings" panose="05000000000000000000" pitchFamily="2" charset="2"/>
              <a:buChar char="Ø"/>
            </a:pPr>
            <a:endParaRPr lang="en-US" sz="2000" dirty="0">
              <a:solidFill>
                <a:schemeClr val="tx1"/>
              </a:solidFill>
              <a:latin typeface="Times New Roman" pitchFamily="18" charset="0"/>
              <a:cs typeface="Times New Roman" pitchFamily="18" charset="0"/>
            </a:endParaRPr>
          </a:p>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A conference will be organized in September this year, during which judges from all regional and district (city) courts will be introduced to the objectives of ECLI and the project goals for ECLI implementation in Latvia. The conference will also include a Q&amp;A session.</a:t>
            </a:r>
          </a:p>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en-US" sz="1000" dirty="0">
                <a:solidFill>
                  <a:schemeClr val="tx1"/>
                </a:solidFill>
                <a:latin typeface="Times New Roman" panose="02020603050405020304" pitchFamily="18" charset="0"/>
                <a:cs typeface="Times New Roman" panose="02020603050405020304" pitchFamily="18" charset="0"/>
              </a:rPr>
              <a:t>Implementation of ECLI in Latvia</a:t>
            </a:r>
            <a:r>
              <a:rPr lang="lv-LV" sz="1000" dirty="0">
                <a:solidFill>
                  <a:schemeClr val="tx1"/>
                </a:solidFill>
                <a:latin typeface="Times New Roman" panose="02020603050405020304" pitchFamily="18" charset="0"/>
                <a:cs typeface="Times New Roman" panose="02020603050405020304" pitchFamily="18" charset="0"/>
              </a:rPr>
              <a:t>|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11</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en-US" sz="2400" b="1" dirty="0">
                <a:latin typeface="Times New Roman" pitchFamily="18" charset="0"/>
                <a:cs typeface="Times New Roman" pitchFamily="18" charset="0"/>
              </a:rPr>
              <a:t>What is the response from judges? </a:t>
            </a: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8.-9.06.2017, </a:t>
            </a:r>
            <a:r>
              <a:rPr lang="en-US" sz="1000" dirty="0">
                <a:solidFill>
                  <a:schemeClr val="tx1"/>
                </a:solidFill>
                <a:latin typeface="Times New Roman" panose="02020603050405020304" pitchFamily="18" charset="0"/>
                <a:cs typeface="Times New Roman" panose="02020603050405020304" pitchFamily="18" charset="0"/>
              </a:rPr>
              <a:t>Athens</a:t>
            </a:r>
          </a:p>
        </p:txBody>
      </p:sp>
    </p:spTree>
    <p:extLst>
      <p:ext uri="{BB962C8B-B14F-4D97-AF65-F5344CB8AC3E}">
        <p14:creationId xmlns:p14="http://schemas.microsoft.com/office/powerpoint/2010/main" val="1378245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2286000" y="4343400"/>
            <a:ext cx="6400800" cy="838200"/>
          </a:xfrm>
        </p:spPr>
        <p:txBody>
          <a:bodyPr>
            <a:noAutofit/>
          </a:bodyPr>
          <a:lstStyle/>
          <a:p>
            <a:pPr algn="l"/>
            <a:r>
              <a:rPr lang="lv-LV" sz="1400" dirty="0">
                <a:solidFill>
                  <a:schemeClr val="tx1"/>
                </a:solidFill>
                <a:latin typeface="Times New Roman" panose="02020603050405020304" pitchFamily="18" charset="0"/>
                <a:cs typeface="Times New Roman" panose="02020603050405020304" pitchFamily="18" charset="0"/>
              </a:rPr>
              <a:t>Dace Ezeriete</a:t>
            </a:r>
          </a:p>
          <a:p>
            <a:pPr algn="l"/>
            <a:r>
              <a:rPr lang="en-US" sz="1400" dirty="0">
                <a:solidFill>
                  <a:schemeClr val="tx1"/>
                </a:solidFill>
                <a:latin typeface="Times New Roman" panose="02020603050405020304" pitchFamily="18" charset="0"/>
                <a:cs typeface="Times New Roman" panose="02020603050405020304" pitchFamily="18" charset="0"/>
              </a:rPr>
              <a:t>Project Manager of Project Management and International Cooperation Division</a:t>
            </a:r>
          </a:p>
          <a:p>
            <a:pPr algn="l"/>
            <a:r>
              <a:rPr lang="lv-LV" sz="1400" dirty="0">
                <a:solidFill>
                  <a:schemeClr val="tx1"/>
                </a:solidFill>
                <a:latin typeface="Times New Roman" panose="02020603050405020304" pitchFamily="18" charset="0"/>
                <a:cs typeface="Times New Roman" panose="02020603050405020304" pitchFamily="18" charset="0"/>
                <a:hlinkClick r:id="rId2"/>
              </a:rPr>
              <a:t>Dace.Ezeriete@ta.gov.lv</a:t>
            </a:r>
            <a:r>
              <a:rPr lang="lv-LV" sz="1400" dirty="0">
                <a:solidFill>
                  <a:schemeClr val="tx1"/>
                </a:solidFill>
                <a:latin typeface="Times New Roman" panose="02020603050405020304" pitchFamily="18" charset="0"/>
                <a:cs typeface="Times New Roman" panose="02020603050405020304" pitchFamily="18" charset="0"/>
              </a:rPr>
              <a:t> </a:t>
            </a:r>
          </a:p>
        </p:txBody>
      </p:sp>
      <p:sp>
        <p:nvSpPr>
          <p:cNvPr id="9" name="Subtitle 2"/>
          <p:cNvSpPr txBox="1">
            <a:spLocks/>
          </p:cNvSpPr>
          <p:nvPr/>
        </p:nvSpPr>
        <p:spPr>
          <a:xfrm>
            <a:off x="2286000" y="5334000"/>
            <a:ext cx="6400800" cy="609600"/>
          </a:xfrm>
          <a:prstGeom prst="rect">
            <a:avLst/>
          </a:prstGeom>
        </p:spPr>
        <p:txBody>
          <a:bodyPr vert="horz" lIns="93957" tIns="46979" rIns="93957" bIns="46979"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lv-LV" sz="1400" dirty="0">
                <a:solidFill>
                  <a:schemeClr val="tx1"/>
                </a:solidFill>
                <a:latin typeface="Times New Roman" panose="02020603050405020304" pitchFamily="18" charset="0"/>
                <a:cs typeface="Times New Roman" panose="02020603050405020304" pitchFamily="18" charset="0"/>
              </a:rPr>
              <a:t>8.-9.06.2017 </a:t>
            </a:r>
          </a:p>
          <a:p>
            <a:pPr algn="l"/>
            <a:r>
              <a:rPr lang="en-US" sz="1400" dirty="0">
                <a:solidFill>
                  <a:schemeClr val="tx1"/>
                </a:solidFill>
                <a:latin typeface="Times New Roman" panose="02020603050405020304" pitchFamily="18" charset="0"/>
                <a:cs typeface="Times New Roman" panose="02020603050405020304" pitchFamily="18" charset="0"/>
              </a:rPr>
              <a:t>Athens</a:t>
            </a:r>
          </a:p>
        </p:txBody>
      </p:sp>
      <p:sp>
        <p:nvSpPr>
          <p:cNvPr id="16" name="Title 3"/>
          <p:cNvSpPr>
            <a:spLocks noGrp="1"/>
          </p:cNvSpPr>
          <p:nvPr>
            <p:ph type="ctrTitle"/>
          </p:nvPr>
        </p:nvSpPr>
        <p:spPr>
          <a:xfrm>
            <a:off x="2286000" y="1905000"/>
            <a:ext cx="6324600" cy="2362200"/>
          </a:xfrm>
        </p:spPr>
        <p:txBody>
          <a:bodyPr anchor="t">
            <a:noAutofit/>
          </a:bodyPr>
          <a:lstStyle/>
          <a:p>
            <a:pPr algn="l">
              <a:lnSpc>
                <a:spcPct val="90000"/>
              </a:lnSpc>
              <a:spcBef>
                <a:spcPts val="600"/>
              </a:spcBef>
              <a:tabLst>
                <a:tab pos="5741988" algn="l"/>
              </a:tabLst>
            </a:pPr>
            <a:r>
              <a:rPr lang="en-US" sz="2000" dirty="0">
                <a:latin typeface="Times New Roman" pitchFamily="18" charset="0"/>
                <a:cs typeface="Times New Roman" pitchFamily="18" charset="0"/>
              </a:rPr>
              <a:t>Thank you for attention!</a:t>
            </a:r>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622199"/>
            <a:ext cx="9144000" cy="244656"/>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Tree>
    <p:extLst>
      <p:ext uri="{BB962C8B-B14F-4D97-AF65-F5344CB8AC3E}">
        <p14:creationId xmlns:p14="http://schemas.microsoft.com/office/powerpoint/2010/main" val="4020285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a:bodyPr>
          <a:lstStyle/>
          <a:p>
            <a:pPr marL="609600" indent="-609600" algn="l">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State institution subordinate to the Minister of Justice</a:t>
            </a:r>
          </a:p>
          <a:p>
            <a:pPr marL="609600" indent="-609600" algn="l">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Responsible for administrating of district (city) courts, regional courts and district (city) court Land Registry Offices</a:t>
            </a:r>
          </a:p>
          <a:p>
            <a:pPr marL="609600" indent="-609600" algn="l">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Involved in handling human resource matters in the courts and Land Registry Offices, preparing the budgets for courts and Land Registry Offices, providing material technical support, information and communication technology infrastructure, securing the maintenance and development of the information systems (the State Unified Computerized Land Register, the Court Information system and Registry of Enforcement Cases)</a:t>
            </a:r>
          </a:p>
          <a:p>
            <a:pPr marL="609600" indent="-609600" algn="l">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National ECLI Coordinator</a:t>
            </a:r>
          </a:p>
        </p:txBody>
      </p:sp>
      <p:sp>
        <p:nvSpPr>
          <p:cNvPr id="7" name="Slide Number Placeholder 11"/>
          <p:cNvSpPr>
            <a:spLocks noGrp="1"/>
          </p:cNvSpPr>
          <p:nvPr>
            <p:ph type="sldNum" sz="quarter" idx="12"/>
          </p:nvPr>
        </p:nvSpPr>
        <p:spPr>
          <a:xfrm>
            <a:off x="6629400" y="6356369"/>
            <a:ext cx="2133600" cy="365123"/>
          </a:xfrm>
        </p:spPr>
        <p:txBody>
          <a:bodyPr/>
          <a:lstStyle/>
          <a:p>
            <a:r>
              <a:rPr lang="en-US" sz="1000" dirty="0">
                <a:solidFill>
                  <a:schemeClr val="tx1"/>
                </a:solidFill>
                <a:latin typeface="Times New Roman" panose="02020603050405020304" pitchFamily="18" charset="0"/>
                <a:cs typeface="Times New Roman" panose="02020603050405020304" pitchFamily="18" charset="0"/>
              </a:rPr>
              <a:t>Implementation of ECLI in Latvia</a:t>
            </a:r>
            <a:r>
              <a:rPr lang="lv-LV" sz="1000" dirty="0">
                <a:solidFill>
                  <a:schemeClr val="tx1"/>
                </a:solidFill>
                <a:latin typeface="Times New Roman" panose="02020603050405020304" pitchFamily="18" charset="0"/>
                <a:cs typeface="Times New Roman" panose="02020603050405020304" pitchFamily="18" charset="0"/>
              </a:rPr>
              <a:t>|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2</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en-US" sz="2400" b="1" dirty="0">
                <a:latin typeface="Times New Roman" pitchFamily="18" charset="0"/>
                <a:cs typeface="Times New Roman" pitchFamily="18" charset="0"/>
              </a:rPr>
              <a:t>Court Administration Republic of Latvia</a:t>
            </a: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8.-9.06.2017, </a:t>
            </a:r>
            <a:r>
              <a:rPr lang="en-US" sz="1000" dirty="0">
                <a:solidFill>
                  <a:schemeClr val="tx1"/>
                </a:solidFill>
                <a:latin typeface="Times New Roman" panose="02020603050405020304" pitchFamily="18" charset="0"/>
                <a:cs typeface="Times New Roman" panose="02020603050405020304" pitchFamily="18" charset="0"/>
              </a:rPr>
              <a:t>Athens</a:t>
            </a:r>
          </a:p>
        </p:txBody>
      </p:sp>
    </p:spTree>
    <p:extLst>
      <p:ext uri="{BB962C8B-B14F-4D97-AF65-F5344CB8AC3E}">
        <p14:creationId xmlns:p14="http://schemas.microsoft.com/office/powerpoint/2010/main" val="3403281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a:bodyPr>
          <a:lstStyle/>
          <a:p>
            <a:pPr marL="609600" indent="-609600" algn="l">
              <a:lnSpc>
                <a:spcPct val="90000"/>
              </a:lnSpc>
              <a:spcBef>
                <a:spcPts val="600"/>
              </a:spcBef>
              <a:buFont typeface="Wingdings" panose="05000000000000000000" pitchFamily="2" charset="2"/>
              <a:buChar char="Ø"/>
            </a:pPr>
            <a:r>
              <a:rPr lang="en-US" sz="2000" b="1" dirty="0">
                <a:solidFill>
                  <a:schemeClr val="tx1"/>
                </a:solidFill>
                <a:latin typeface="Times New Roman" pitchFamily="18" charset="0"/>
                <a:cs typeface="Times New Roman" pitchFamily="18" charset="0"/>
              </a:rPr>
              <a:t>Agreement</a:t>
            </a:r>
            <a:r>
              <a:rPr lang="en-US" sz="2000" dirty="0">
                <a:solidFill>
                  <a:schemeClr val="tx1"/>
                </a:solidFill>
                <a:latin typeface="Times New Roman" pitchFamily="18" charset="0"/>
                <a:cs typeface="Times New Roman" pitchFamily="18" charset="0"/>
              </a:rPr>
              <a:t> between the European Commission and Court Administration has been </a:t>
            </a:r>
            <a:r>
              <a:rPr lang="en-US" sz="2000" b="1" dirty="0">
                <a:solidFill>
                  <a:schemeClr val="tx1"/>
                </a:solidFill>
                <a:latin typeface="Times New Roman" pitchFamily="18" charset="0"/>
                <a:cs typeface="Times New Roman" pitchFamily="18" charset="0"/>
              </a:rPr>
              <a:t>concluded on 16 December 2015</a:t>
            </a:r>
          </a:p>
          <a:p>
            <a:pPr algn="l">
              <a:lnSpc>
                <a:spcPct val="90000"/>
              </a:lnSpc>
              <a:spcBef>
                <a:spcPts val="600"/>
              </a:spcBef>
            </a:pPr>
            <a:endParaRPr lang="en-US" sz="2000" b="1" dirty="0">
              <a:solidFill>
                <a:schemeClr val="tx1"/>
              </a:solidFill>
              <a:latin typeface="Times New Roman" pitchFamily="18" charset="0"/>
              <a:cs typeface="Times New Roman" pitchFamily="18" charset="0"/>
            </a:endParaRPr>
          </a:p>
          <a:p>
            <a:pPr marL="609600" indent="-609600" algn="l">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Project </a:t>
            </a:r>
            <a:r>
              <a:rPr lang="en-US" sz="2000" b="1" dirty="0">
                <a:solidFill>
                  <a:schemeClr val="tx1"/>
                </a:solidFill>
                <a:latin typeface="Times New Roman" pitchFamily="18" charset="0"/>
                <a:cs typeface="Times New Roman" pitchFamily="18" charset="0"/>
              </a:rPr>
              <a:t>implementation period </a:t>
            </a:r>
            <a:r>
              <a:rPr lang="lv-LV" sz="2000" b="1" dirty="0">
                <a:solidFill>
                  <a:schemeClr val="tx1"/>
                </a:solidFill>
                <a:latin typeface="Times New Roman" pitchFamily="18" charset="0"/>
                <a:cs typeface="Times New Roman" pitchFamily="18" charset="0"/>
              </a:rPr>
              <a:t>01</a:t>
            </a:r>
            <a:r>
              <a:rPr lang="en-US" sz="2000" b="1" dirty="0">
                <a:solidFill>
                  <a:schemeClr val="tx1"/>
                </a:solidFill>
                <a:latin typeface="Times New Roman" pitchFamily="18" charset="0"/>
                <a:cs typeface="Times New Roman" pitchFamily="18" charset="0"/>
              </a:rPr>
              <a:t>.0</a:t>
            </a:r>
            <a:r>
              <a:rPr lang="lv-LV" sz="2000" b="1" dirty="0">
                <a:solidFill>
                  <a:schemeClr val="tx1"/>
                </a:solidFill>
                <a:latin typeface="Times New Roman" pitchFamily="18" charset="0"/>
                <a:cs typeface="Times New Roman" pitchFamily="18" charset="0"/>
              </a:rPr>
              <a:t>3</a:t>
            </a:r>
            <a:r>
              <a:rPr lang="en-US" sz="2000" b="1" dirty="0">
                <a:solidFill>
                  <a:schemeClr val="tx1"/>
                </a:solidFill>
                <a:latin typeface="Times New Roman" pitchFamily="18" charset="0"/>
                <a:cs typeface="Times New Roman" pitchFamily="18" charset="0"/>
              </a:rPr>
              <a:t>.2016 - 30.09.2017</a:t>
            </a:r>
          </a:p>
          <a:p>
            <a:pPr algn="l">
              <a:lnSpc>
                <a:spcPct val="90000"/>
              </a:lnSpc>
              <a:spcBef>
                <a:spcPts val="600"/>
              </a:spcBef>
            </a:pPr>
            <a:endParaRPr lang="en-US"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en-US" sz="1000" dirty="0">
                <a:solidFill>
                  <a:schemeClr val="tx1"/>
                </a:solidFill>
                <a:latin typeface="Times New Roman" panose="02020603050405020304" pitchFamily="18" charset="0"/>
                <a:cs typeface="Times New Roman" panose="02020603050405020304" pitchFamily="18" charset="0"/>
              </a:rPr>
              <a:t>Implementation of ECLI in Latvia</a:t>
            </a:r>
            <a:r>
              <a:rPr lang="lv-LV" sz="1000" dirty="0">
                <a:solidFill>
                  <a:schemeClr val="tx1"/>
                </a:solidFill>
                <a:latin typeface="Times New Roman" panose="02020603050405020304" pitchFamily="18" charset="0"/>
                <a:cs typeface="Times New Roman" panose="02020603050405020304" pitchFamily="18" charset="0"/>
              </a:rPr>
              <a:t>|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3</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en-US" sz="2400" b="1" dirty="0">
                <a:latin typeface="Times New Roman" pitchFamily="18" charset="0"/>
                <a:cs typeface="Times New Roman" pitchFamily="18" charset="0"/>
              </a:rPr>
              <a:t>Project key facts</a:t>
            </a: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8.-9.06.2017</a:t>
            </a:r>
            <a:r>
              <a:rPr lang="en-US" sz="1000" dirty="0">
                <a:solidFill>
                  <a:schemeClr val="tx1"/>
                </a:solidFill>
                <a:latin typeface="Times New Roman" panose="02020603050405020304" pitchFamily="18" charset="0"/>
                <a:cs typeface="Times New Roman" panose="02020603050405020304" pitchFamily="18" charset="0"/>
              </a:rPr>
              <a:t>, Athens</a:t>
            </a:r>
          </a:p>
        </p:txBody>
      </p:sp>
    </p:spTree>
    <p:extLst>
      <p:ext uri="{BB962C8B-B14F-4D97-AF65-F5344CB8AC3E}">
        <p14:creationId xmlns:p14="http://schemas.microsoft.com/office/powerpoint/2010/main" val="165577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a:bodyPr>
          <a:lstStyle/>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ECLI will be implemented for all decisions of Supreme Court Republic of Latvia as well as regional and district (city) courts</a:t>
            </a:r>
          </a:p>
          <a:p>
            <a:pPr algn="just">
              <a:lnSpc>
                <a:spcPct val="90000"/>
              </a:lnSpc>
              <a:spcBef>
                <a:spcPts val="600"/>
              </a:spcBef>
            </a:pPr>
            <a:endParaRPr lang="en-US" sz="2000" dirty="0">
              <a:solidFill>
                <a:schemeClr val="tx1"/>
              </a:solidFill>
              <a:latin typeface="Times New Roman" pitchFamily="18" charset="0"/>
              <a:cs typeface="Times New Roman" pitchFamily="18" charset="0"/>
            </a:endParaRPr>
          </a:p>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Constitutional Court of the Republic of Latvia ECLI is introducing separately</a:t>
            </a:r>
          </a:p>
        </p:txBody>
      </p:sp>
      <p:sp>
        <p:nvSpPr>
          <p:cNvPr id="7" name="Slide Number Placeholder 11"/>
          <p:cNvSpPr>
            <a:spLocks noGrp="1"/>
          </p:cNvSpPr>
          <p:nvPr>
            <p:ph type="sldNum" sz="quarter" idx="12"/>
          </p:nvPr>
        </p:nvSpPr>
        <p:spPr>
          <a:xfrm>
            <a:off x="6629400" y="6356369"/>
            <a:ext cx="2133600" cy="365123"/>
          </a:xfrm>
        </p:spPr>
        <p:txBody>
          <a:bodyPr/>
          <a:lstStyle/>
          <a:p>
            <a:r>
              <a:rPr lang="en-US" sz="1000" dirty="0">
                <a:solidFill>
                  <a:schemeClr val="tx1"/>
                </a:solidFill>
                <a:latin typeface="Times New Roman" panose="02020603050405020304" pitchFamily="18" charset="0"/>
                <a:cs typeface="Times New Roman" panose="02020603050405020304" pitchFamily="18" charset="0"/>
              </a:rPr>
              <a:t>Implementation of ECLI in Latvia</a:t>
            </a:r>
            <a:r>
              <a:rPr lang="lv-LV" sz="1000" dirty="0">
                <a:solidFill>
                  <a:schemeClr val="tx1"/>
                </a:solidFill>
                <a:latin typeface="Times New Roman" panose="02020603050405020304" pitchFamily="18" charset="0"/>
                <a:cs typeface="Times New Roman" panose="02020603050405020304" pitchFamily="18" charset="0"/>
              </a:rPr>
              <a:t>|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4</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en-US" sz="2400" b="1" dirty="0">
                <a:latin typeface="Times New Roman" pitchFamily="18" charset="0"/>
                <a:cs typeface="Times New Roman" pitchFamily="18" charset="0"/>
              </a:rPr>
              <a:t>Will ECLI be implemented for all courts</a:t>
            </a:r>
            <a:r>
              <a:rPr lang="lv-LV" sz="2400" b="1" dirty="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8.-9.06.2017, </a:t>
            </a:r>
            <a:r>
              <a:rPr lang="en-US" sz="1000" dirty="0">
                <a:solidFill>
                  <a:schemeClr val="tx1"/>
                </a:solidFill>
                <a:latin typeface="Times New Roman" panose="02020603050405020304" pitchFamily="18" charset="0"/>
                <a:cs typeface="Times New Roman" panose="02020603050405020304" pitchFamily="18" charset="0"/>
              </a:rPr>
              <a:t>Athens</a:t>
            </a:r>
          </a:p>
        </p:txBody>
      </p:sp>
    </p:spTree>
    <p:extLst>
      <p:ext uri="{BB962C8B-B14F-4D97-AF65-F5344CB8AC3E}">
        <p14:creationId xmlns:p14="http://schemas.microsoft.com/office/powerpoint/2010/main" val="4233265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a:bodyPr>
          <a:lstStyle/>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ECLI will not be assigned to previously ruled decisions</a:t>
            </a:r>
          </a:p>
          <a:p>
            <a:pPr algn="just">
              <a:lnSpc>
                <a:spcPct val="90000"/>
              </a:lnSpc>
              <a:spcBef>
                <a:spcPts val="600"/>
              </a:spcBef>
            </a:pPr>
            <a:endParaRPr lang="en-US" sz="2000" dirty="0">
              <a:solidFill>
                <a:schemeClr val="tx1"/>
              </a:solidFill>
              <a:latin typeface="Times New Roman" pitchFamily="18" charset="0"/>
              <a:cs typeface="Times New Roman" pitchFamily="18" charset="0"/>
            </a:endParaRPr>
          </a:p>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It will be applied to all types of decisions which are added and registered in the Court information system, except for cases where either the decisions are resolutions or the decisions are made by an investigative judge</a:t>
            </a:r>
          </a:p>
          <a:p>
            <a:pPr algn="just">
              <a:lnSpc>
                <a:spcPct val="90000"/>
              </a:lnSpc>
              <a:spcBef>
                <a:spcPts val="600"/>
              </a:spcBef>
            </a:pPr>
            <a:endParaRPr lang="lv-LV" sz="2000" dirty="0">
              <a:solidFill>
                <a:schemeClr val="tx1"/>
              </a:solidFill>
              <a:latin typeface="Times New Roman" pitchFamily="18" charset="0"/>
              <a:cs typeface="Times New Roman" pitchFamily="18" charset="0"/>
            </a:endParaRPr>
          </a:p>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During registering of a decision, ECLI will be assigned automatically. The mandatory and supplemental metadata can then be added</a:t>
            </a:r>
          </a:p>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en-US" sz="1000" dirty="0">
                <a:solidFill>
                  <a:schemeClr val="tx1"/>
                </a:solidFill>
                <a:latin typeface="Times New Roman" panose="02020603050405020304" pitchFamily="18" charset="0"/>
                <a:cs typeface="Times New Roman" panose="02020603050405020304" pitchFamily="18" charset="0"/>
              </a:rPr>
              <a:t>Implementation of ECLI in Latvia</a:t>
            </a:r>
            <a:r>
              <a:rPr lang="lv-LV" sz="1000" dirty="0">
                <a:solidFill>
                  <a:schemeClr val="tx1"/>
                </a:solidFill>
                <a:latin typeface="Times New Roman" panose="02020603050405020304" pitchFamily="18" charset="0"/>
                <a:cs typeface="Times New Roman" panose="02020603050405020304" pitchFamily="18" charset="0"/>
              </a:rPr>
              <a:t>|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5</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en-US" sz="2400" b="1" dirty="0">
                <a:latin typeface="Times New Roman" pitchFamily="18" charset="0"/>
                <a:cs typeface="Times New Roman" pitchFamily="18" charset="0"/>
              </a:rPr>
              <a:t>Will ECLI be assigned to all decisions?</a:t>
            </a: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8.-9.06.2017, </a:t>
            </a:r>
            <a:r>
              <a:rPr lang="en-US" sz="1000" dirty="0">
                <a:solidFill>
                  <a:schemeClr val="tx1"/>
                </a:solidFill>
                <a:latin typeface="Times New Roman" panose="02020603050405020304" pitchFamily="18" charset="0"/>
                <a:cs typeface="Times New Roman" panose="02020603050405020304" pitchFamily="18" charset="0"/>
              </a:rPr>
              <a:t>Athens</a:t>
            </a:r>
          </a:p>
        </p:txBody>
      </p:sp>
    </p:spTree>
    <p:extLst>
      <p:ext uri="{BB962C8B-B14F-4D97-AF65-F5344CB8AC3E}">
        <p14:creationId xmlns:p14="http://schemas.microsoft.com/office/powerpoint/2010/main" val="3985054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a:bodyPr>
          <a:lstStyle/>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a:p>
            <a:pPr marL="609600" indent="-609600" algn="l">
              <a:lnSpc>
                <a:spcPct val="90000"/>
              </a:lnSpc>
              <a:spcBef>
                <a:spcPts val="600"/>
              </a:spcBef>
            </a:pPr>
            <a:r>
              <a:rPr lang="en-US" sz="2000" dirty="0">
                <a:solidFill>
                  <a:schemeClr val="tx1"/>
                </a:solidFill>
                <a:latin typeface="Times New Roman" pitchFamily="18" charset="0"/>
                <a:cs typeface="Times New Roman" pitchFamily="18" charset="0"/>
              </a:rPr>
              <a:t>Yes, integration between the Court information system and the ECLI search engine is planned within the project</a:t>
            </a:r>
          </a:p>
        </p:txBody>
      </p:sp>
      <p:sp>
        <p:nvSpPr>
          <p:cNvPr id="7" name="Slide Number Placeholder 11"/>
          <p:cNvSpPr>
            <a:spLocks noGrp="1"/>
          </p:cNvSpPr>
          <p:nvPr>
            <p:ph type="sldNum" sz="quarter" idx="12"/>
          </p:nvPr>
        </p:nvSpPr>
        <p:spPr>
          <a:xfrm>
            <a:off x="6629400" y="6356369"/>
            <a:ext cx="2133600" cy="365123"/>
          </a:xfrm>
        </p:spPr>
        <p:txBody>
          <a:bodyPr/>
          <a:lstStyle/>
          <a:p>
            <a:r>
              <a:rPr lang="en-US" sz="1000" dirty="0">
                <a:solidFill>
                  <a:schemeClr val="tx1"/>
                </a:solidFill>
                <a:latin typeface="Times New Roman" panose="02020603050405020304" pitchFamily="18" charset="0"/>
                <a:cs typeface="Times New Roman" panose="02020603050405020304" pitchFamily="18" charset="0"/>
              </a:rPr>
              <a:t>Implementation of ECLI in Latvia</a:t>
            </a:r>
            <a:r>
              <a:rPr lang="lv-LV" sz="1000" dirty="0">
                <a:solidFill>
                  <a:schemeClr val="tx1"/>
                </a:solidFill>
                <a:latin typeface="Times New Roman" panose="02020603050405020304" pitchFamily="18" charset="0"/>
                <a:cs typeface="Times New Roman" panose="02020603050405020304" pitchFamily="18" charset="0"/>
              </a:rPr>
              <a:t>|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6</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en-US" sz="2400" b="1" dirty="0">
                <a:latin typeface="Times New Roman" pitchFamily="18" charset="0"/>
                <a:cs typeface="Times New Roman" pitchFamily="18" charset="0"/>
              </a:rPr>
              <a:t>Will it be connected to ECLI search engine?</a:t>
            </a: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8.-9.06.2017, </a:t>
            </a:r>
            <a:r>
              <a:rPr lang="en-US" sz="1000" dirty="0">
                <a:solidFill>
                  <a:schemeClr val="tx1"/>
                </a:solidFill>
                <a:latin typeface="Times New Roman" panose="02020603050405020304" pitchFamily="18" charset="0"/>
                <a:cs typeface="Times New Roman" panose="02020603050405020304" pitchFamily="18" charset="0"/>
              </a:rPr>
              <a:t>Athens</a:t>
            </a:r>
          </a:p>
        </p:txBody>
      </p:sp>
      <p:pic>
        <p:nvPicPr>
          <p:cNvPr id="2" name="Attēls 1"/>
          <p:cNvPicPr>
            <a:picLocks noChangeAspect="1"/>
          </p:cNvPicPr>
          <p:nvPr/>
        </p:nvPicPr>
        <p:blipFill>
          <a:blip r:embed="rId3"/>
          <a:stretch>
            <a:fillRect/>
          </a:stretch>
        </p:blipFill>
        <p:spPr>
          <a:xfrm>
            <a:off x="1686607" y="3352800"/>
            <a:ext cx="7076393" cy="819916"/>
          </a:xfrm>
          <a:prstGeom prst="rect">
            <a:avLst/>
          </a:prstGeom>
        </p:spPr>
      </p:pic>
    </p:spTree>
    <p:extLst>
      <p:ext uri="{BB962C8B-B14F-4D97-AF65-F5344CB8AC3E}">
        <p14:creationId xmlns:p14="http://schemas.microsoft.com/office/powerpoint/2010/main" val="319870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fontScale="92500" lnSpcReduction="10000"/>
          </a:bodyPr>
          <a:lstStyle/>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It is a national informative system, which includes recordkeeping and a solution of legal information recording for operational needs and a solution of data distribution for district (city) courts, regional courts and the Supreme Court </a:t>
            </a:r>
          </a:p>
          <a:p>
            <a:pPr algn="just">
              <a:lnSpc>
                <a:spcPct val="90000"/>
              </a:lnSpc>
              <a:spcBef>
                <a:spcPts val="600"/>
              </a:spcBef>
            </a:pPr>
            <a:endParaRPr lang="en-US" sz="2000" dirty="0">
              <a:solidFill>
                <a:schemeClr val="tx1"/>
              </a:solidFill>
              <a:latin typeface="Times New Roman" pitchFamily="18" charset="0"/>
              <a:cs typeface="Times New Roman" pitchFamily="18" charset="0"/>
            </a:endParaRPr>
          </a:p>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Development and the goal of the system is to automate cycle of courts recordkeeping by providing a single electronic information recording, storage, using, transmission and availability, as well as necessary exchange of information between courts and authorities in an automated mode as well as automated statistical preparation of reports</a:t>
            </a:r>
          </a:p>
          <a:p>
            <a:pPr algn="just">
              <a:lnSpc>
                <a:spcPct val="90000"/>
              </a:lnSpc>
              <a:spcBef>
                <a:spcPts val="600"/>
              </a:spcBef>
            </a:pPr>
            <a:endParaRPr lang="en-US" sz="2000" dirty="0">
              <a:solidFill>
                <a:schemeClr val="tx1"/>
              </a:solidFill>
              <a:latin typeface="Times New Roman" pitchFamily="18" charset="0"/>
              <a:cs typeface="Times New Roman" pitchFamily="18" charset="0"/>
            </a:endParaRPr>
          </a:p>
          <a:p>
            <a:pPr marL="609600" indent="-609600" algn="just">
              <a:lnSpc>
                <a:spcPct val="90000"/>
              </a:lnSpc>
              <a:spcBef>
                <a:spcPts val="600"/>
              </a:spcBef>
              <a:buFont typeface="Wingdings" panose="05000000000000000000" pitchFamily="2" charset="2"/>
              <a:buChar char="Ø"/>
            </a:pPr>
            <a:r>
              <a:rPr lang="en-US" sz="2000" dirty="0">
                <a:solidFill>
                  <a:schemeClr val="tx1"/>
                </a:solidFill>
                <a:latin typeface="Times New Roman" pitchFamily="18" charset="0"/>
                <a:cs typeface="Times New Roman" pitchFamily="18" charset="0"/>
              </a:rPr>
              <a:t>System is used by judges and court staff</a:t>
            </a:r>
          </a:p>
          <a:p>
            <a:pPr marL="609600" indent="-609600" algn="l">
              <a:lnSpc>
                <a:spcPct val="90000"/>
              </a:lnSpc>
              <a:spcBef>
                <a:spcPts val="600"/>
              </a:spcBef>
              <a:buFont typeface="Wingdings" panose="05000000000000000000" pitchFamily="2" charset="2"/>
              <a:buChar char="Ø"/>
            </a:pPr>
            <a:endParaRPr lang="en-US"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en-US" sz="1000" dirty="0">
                <a:solidFill>
                  <a:schemeClr val="tx1"/>
                </a:solidFill>
                <a:latin typeface="Times New Roman" panose="02020603050405020304" pitchFamily="18" charset="0"/>
                <a:cs typeface="Times New Roman" panose="02020603050405020304" pitchFamily="18" charset="0"/>
              </a:rPr>
              <a:t>Implementation of ECLI in Latvia</a:t>
            </a:r>
            <a:r>
              <a:rPr lang="lv-LV" sz="1000" dirty="0">
                <a:solidFill>
                  <a:schemeClr val="tx1"/>
                </a:solidFill>
                <a:latin typeface="Times New Roman" panose="02020603050405020304" pitchFamily="18" charset="0"/>
                <a:cs typeface="Times New Roman" panose="02020603050405020304" pitchFamily="18" charset="0"/>
              </a:rPr>
              <a:t>|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7</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en-US" sz="2400" b="1" dirty="0">
                <a:latin typeface="Times New Roman" pitchFamily="18" charset="0"/>
                <a:cs typeface="Times New Roman" pitchFamily="18" charset="0"/>
              </a:rPr>
              <a:t>Court Informative System in Latvia</a:t>
            </a: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8.-9.06.2017, </a:t>
            </a:r>
            <a:r>
              <a:rPr lang="en-US" sz="1000" dirty="0">
                <a:solidFill>
                  <a:schemeClr val="tx1"/>
                </a:solidFill>
                <a:latin typeface="Times New Roman" panose="02020603050405020304" pitchFamily="18" charset="0"/>
                <a:cs typeface="Times New Roman" panose="02020603050405020304" pitchFamily="18" charset="0"/>
              </a:rPr>
              <a:t>Athens</a:t>
            </a:r>
          </a:p>
        </p:txBody>
      </p:sp>
    </p:spTree>
    <p:extLst>
      <p:ext uri="{BB962C8B-B14F-4D97-AF65-F5344CB8AC3E}">
        <p14:creationId xmlns:p14="http://schemas.microsoft.com/office/powerpoint/2010/main" val="1223148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ubtitle 2"/>
          <p:cNvSpPr>
            <a:spLocks noGrp="1"/>
          </p:cNvSpPr>
          <p:nvPr>
            <p:ph type="subTitle" idx="1"/>
          </p:nvPr>
        </p:nvSpPr>
        <p:spPr>
          <a:xfrm>
            <a:off x="2286000" y="1905014"/>
            <a:ext cx="6324600" cy="4435479"/>
          </a:xfrm>
        </p:spPr>
        <p:txBody>
          <a:bodyPr>
            <a:normAutofit/>
          </a:bodyPr>
          <a:lstStyle/>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en-US" sz="1000" dirty="0">
                <a:solidFill>
                  <a:schemeClr val="tx1"/>
                </a:solidFill>
                <a:latin typeface="Times New Roman" panose="02020603050405020304" pitchFamily="18" charset="0"/>
                <a:cs typeface="Times New Roman" panose="02020603050405020304" pitchFamily="18" charset="0"/>
              </a:rPr>
              <a:t>Implementation of ECLI in Latvia</a:t>
            </a:r>
            <a:r>
              <a:rPr lang="lv-LV" sz="1000" dirty="0">
                <a:solidFill>
                  <a:schemeClr val="tx1"/>
                </a:solidFill>
                <a:latin typeface="Times New Roman" panose="02020603050405020304" pitchFamily="18" charset="0"/>
                <a:cs typeface="Times New Roman" panose="02020603050405020304" pitchFamily="18" charset="0"/>
              </a:rPr>
              <a:t>|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8</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en-US" sz="2400" b="1" dirty="0">
                <a:latin typeface="Times New Roman" pitchFamily="18" charset="0"/>
                <a:cs typeface="Times New Roman" pitchFamily="18" charset="0"/>
              </a:rPr>
              <a:t>How does ECLI will look like in the system?</a:t>
            </a: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8.-9.06.2017, </a:t>
            </a:r>
            <a:r>
              <a:rPr lang="en-US" sz="1000" dirty="0">
                <a:solidFill>
                  <a:schemeClr val="tx1"/>
                </a:solidFill>
                <a:latin typeface="Times New Roman" panose="02020603050405020304" pitchFamily="18" charset="0"/>
                <a:cs typeface="Times New Roman" panose="02020603050405020304" pitchFamily="18" charset="0"/>
              </a:rPr>
              <a:t>Athens</a:t>
            </a:r>
          </a:p>
        </p:txBody>
      </p:sp>
      <p:pic>
        <p:nvPicPr>
          <p:cNvPr id="2" name="Attēls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1116" y="1643507"/>
            <a:ext cx="7891884" cy="4696982"/>
          </a:xfrm>
          <a:prstGeom prst="rect">
            <a:avLst/>
          </a:prstGeom>
        </p:spPr>
      </p:pic>
    </p:spTree>
    <p:extLst>
      <p:ext uri="{BB962C8B-B14F-4D97-AF65-F5344CB8AC3E}">
        <p14:creationId xmlns:p14="http://schemas.microsoft.com/office/powerpoint/2010/main" val="283114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ttēls 1"/>
          <p:cNvPicPr>
            <a:picLocks noChangeAspect="1"/>
          </p:cNvPicPr>
          <p:nvPr/>
        </p:nvPicPr>
        <p:blipFill>
          <a:blip r:embed="rId2"/>
          <a:stretch>
            <a:fillRect/>
          </a:stretch>
        </p:blipFill>
        <p:spPr>
          <a:xfrm>
            <a:off x="1762125" y="2398058"/>
            <a:ext cx="7000875" cy="1028700"/>
          </a:xfrm>
          <a:prstGeom prst="rect">
            <a:avLst/>
          </a:prstGeom>
        </p:spPr>
      </p:pic>
      <p:sp>
        <p:nvSpPr>
          <p:cNvPr id="12" name="Subtitle 2"/>
          <p:cNvSpPr>
            <a:spLocks noGrp="1"/>
          </p:cNvSpPr>
          <p:nvPr>
            <p:ph type="subTitle" idx="1"/>
          </p:nvPr>
        </p:nvSpPr>
        <p:spPr>
          <a:xfrm>
            <a:off x="1600200" y="1957799"/>
            <a:ext cx="7010400" cy="4382694"/>
          </a:xfrm>
        </p:spPr>
        <p:txBody>
          <a:bodyPr>
            <a:normAutofit/>
          </a:bodyPr>
          <a:lstStyle/>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a:p>
            <a:pPr marL="609600" indent="-609600" algn="l">
              <a:lnSpc>
                <a:spcPct val="90000"/>
              </a:lnSpc>
              <a:spcBef>
                <a:spcPts val="600"/>
              </a:spcBef>
            </a:pPr>
            <a:endParaRPr lang="lv-LV" sz="2000" dirty="0">
              <a:solidFill>
                <a:schemeClr val="tx1"/>
              </a:solidFill>
              <a:latin typeface="Times New Roman" pitchFamily="18" charset="0"/>
              <a:cs typeface="Times New Roman" pitchFamily="18" charset="0"/>
            </a:endParaRPr>
          </a:p>
        </p:txBody>
      </p:sp>
      <p:sp>
        <p:nvSpPr>
          <p:cNvPr id="7" name="Slide Number Placeholder 11"/>
          <p:cNvSpPr>
            <a:spLocks noGrp="1"/>
          </p:cNvSpPr>
          <p:nvPr>
            <p:ph type="sldNum" sz="quarter" idx="12"/>
          </p:nvPr>
        </p:nvSpPr>
        <p:spPr>
          <a:xfrm>
            <a:off x="6629400" y="6356369"/>
            <a:ext cx="2133600" cy="365123"/>
          </a:xfrm>
        </p:spPr>
        <p:txBody>
          <a:bodyPr/>
          <a:lstStyle/>
          <a:p>
            <a:r>
              <a:rPr lang="en-US" sz="1000" dirty="0">
                <a:solidFill>
                  <a:schemeClr val="tx1"/>
                </a:solidFill>
                <a:latin typeface="Times New Roman" panose="02020603050405020304" pitchFamily="18" charset="0"/>
                <a:cs typeface="Times New Roman" panose="02020603050405020304" pitchFamily="18" charset="0"/>
              </a:rPr>
              <a:t>Implementation of ECLI in Latvia</a:t>
            </a:r>
            <a:r>
              <a:rPr lang="lv-LV" sz="1000" dirty="0">
                <a:solidFill>
                  <a:schemeClr val="tx1"/>
                </a:solidFill>
                <a:latin typeface="Times New Roman" panose="02020603050405020304" pitchFamily="18" charset="0"/>
                <a:cs typeface="Times New Roman" panose="02020603050405020304" pitchFamily="18" charset="0"/>
              </a:rPr>
              <a:t>|  </a:t>
            </a:r>
            <a:fld id="{B6F15528-21DE-4FAA-801E-634DDDAF4B2B}" type="slidenum">
              <a:rPr lang="en-US" sz="1000">
                <a:solidFill>
                  <a:schemeClr val="tx1"/>
                </a:solidFill>
                <a:latin typeface="Times New Roman" panose="02020603050405020304" pitchFamily="18" charset="0"/>
                <a:cs typeface="Times New Roman" panose="02020603050405020304" pitchFamily="18" charset="0"/>
              </a:rPr>
              <a:pPr/>
              <a:t>9</a:t>
            </a:fld>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6340" y="0"/>
            <a:ext cx="1761742" cy="1957799"/>
          </a:xfrm>
          <a:prstGeom prst="rect">
            <a:avLst/>
          </a:prstGeom>
        </p:spPr>
      </p:pic>
      <p:sp>
        <p:nvSpPr>
          <p:cNvPr id="4" name="Title 3"/>
          <p:cNvSpPr>
            <a:spLocks noGrp="1"/>
          </p:cNvSpPr>
          <p:nvPr>
            <p:ph type="ctrTitle"/>
          </p:nvPr>
        </p:nvSpPr>
        <p:spPr>
          <a:xfrm>
            <a:off x="2286000" y="685800"/>
            <a:ext cx="6324600" cy="954911"/>
          </a:xfrm>
        </p:spPr>
        <p:txBody>
          <a:bodyPr anchor="b">
            <a:noAutofit/>
          </a:bodyPr>
          <a:lstStyle/>
          <a:p>
            <a:pPr algn="l"/>
            <a:r>
              <a:rPr lang="en-US" sz="2400" b="1" dirty="0">
                <a:latin typeface="Times New Roman" pitchFamily="18" charset="0"/>
                <a:cs typeface="Times New Roman" pitchFamily="18" charset="0"/>
              </a:rPr>
              <a:t>How will the ECLI look like in Latvia?</a:t>
            </a:r>
          </a:p>
        </p:txBody>
      </p:sp>
      <p:sp>
        <p:nvSpPr>
          <p:cNvPr id="9" name="Slide Number Placeholder 11"/>
          <p:cNvSpPr txBox="1">
            <a:spLocks/>
          </p:cNvSpPr>
          <p:nvPr/>
        </p:nvSpPr>
        <p:spPr>
          <a:xfrm>
            <a:off x="2286000" y="6340489"/>
            <a:ext cx="2133600" cy="365123"/>
          </a:xfrm>
          <a:prstGeom prst="rect">
            <a:avLst/>
          </a:prstGeom>
        </p:spPr>
        <p:txBody>
          <a:bodyPr vert="horz" lIns="93957" tIns="46979" rIns="93957" bIns="46979"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lv-LV" sz="1000" dirty="0">
                <a:solidFill>
                  <a:schemeClr val="tx1"/>
                </a:solidFill>
                <a:latin typeface="Times New Roman" panose="02020603050405020304" pitchFamily="18" charset="0"/>
                <a:cs typeface="Times New Roman" panose="02020603050405020304" pitchFamily="18" charset="0"/>
              </a:rPr>
              <a:t>8.-9.06.2017, </a:t>
            </a:r>
            <a:r>
              <a:rPr lang="en-US" sz="1000" dirty="0">
                <a:solidFill>
                  <a:schemeClr val="tx1"/>
                </a:solidFill>
                <a:latin typeface="Times New Roman" panose="02020603050405020304" pitchFamily="18" charset="0"/>
                <a:cs typeface="Times New Roman" panose="02020603050405020304" pitchFamily="18" charset="0"/>
              </a:rPr>
              <a:t>Athens</a:t>
            </a:r>
          </a:p>
        </p:txBody>
      </p:sp>
    </p:spTree>
    <p:extLst>
      <p:ext uri="{BB962C8B-B14F-4D97-AF65-F5344CB8AC3E}">
        <p14:creationId xmlns:p14="http://schemas.microsoft.com/office/powerpoint/2010/main" val="11448378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TotalTime>
  <Words>924</Words>
  <Application>Microsoft Office PowerPoint</Application>
  <PresentationFormat>Slaidrāde ekrānā (4:3)</PresentationFormat>
  <Paragraphs>87</Paragraphs>
  <Slides>12</Slides>
  <Notes>4</Notes>
  <HiddenSlides>0</HiddenSlides>
  <MMClips>0</MMClips>
  <ScaleCrop>false</ScaleCrop>
  <HeadingPairs>
    <vt:vector size="6" baseType="variant">
      <vt:variant>
        <vt:lpstr>Lietotie fonti</vt:lpstr>
      </vt:variant>
      <vt:variant>
        <vt:i4>4</vt:i4>
      </vt:variant>
      <vt:variant>
        <vt:lpstr>Dizains</vt:lpstr>
      </vt:variant>
      <vt:variant>
        <vt:i4>1</vt:i4>
      </vt:variant>
      <vt:variant>
        <vt:lpstr>Slaidu virsraksti</vt:lpstr>
      </vt:variant>
      <vt:variant>
        <vt:i4>12</vt:i4>
      </vt:variant>
    </vt:vector>
  </HeadingPairs>
  <TitlesOfParts>
    <vt:vector size="17" baseType="lpstr">
      <vt:lpstr>Arial</vt:lpstr>
      <vt:lpstr>Calibri</vt:lpstr>
      <vt:lpstr>Times New Roman</vt:lpstr>
      <vt:lpstr>Wingdings</vt:lpstr>
      <vt:lpstr>Office Theme</vt:lpstr>
      <vt:lpstr>Implementation of ECLI in Latvia</vt:lpstr>
      <vt:lpstr>Court Administration Republic of Latvia</vt:lpstr>
      <vt:lpstr>Project key facts</vt:lpstr>
      <vt:lpstr>Will ECLI be implemented for all courts?</vt:lpstr>
      <vt:lpstr>Will ECLI be assigned to all decisions?</vt:lpstr>
      <vt:lpstr>Will it be connected to ECLI search engine?</vt:lpstr>
      <vt:lpstr>Court Informative System in Latvia</vt:lpstr>
      <vt:lpstr>How does ECLI will look like in the system?</vt:lpstr>
      <vt:lpstr>How will the ECLI look like in Latvia?</vt:lpstr>
      <vt:lpstr>Did we encounter specific challenges?</vt:lpstr>
      <vt:lpstr>What is the response from judges? </vt:lpstr>
      <vt:lpstr>Thank you for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Prezentācijas tēmas nosaukums</dc:title>
  <dc:creator>Dagnija</dc:creator>
  <cp:lastModifiedBy>Dace Ezeriete</cp:lastModifiedBy>
  <cp:revision>84</cp:revision>
  <dcterms:created xsi:type="dcterms:W3CDTF">2006-08-16T00:00:00Z</dcterms:created>
  <dcterms:modified xsi:type="dcterms:W3CDTF">2017-05-23T07:24:35Z</dcterms:modified>
</cp:coreProperties>
</file>